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403" r:id="rId3"/>
    <p:sldId id="396" r:id="rId4"/>
    <p:sldId id="398" r:id="rId5"/>
    <p:sldId id="399" r:id="rId6"/>
    <p:sldId id="400" r:id="rId7"/>
    <p:sldId id="404" r:id="rId8"/>
    <p:sldId id="406" r:id="rId9"/>
    <p:sldId id="407" r:id="rId10"/>
    <p:sldId id="425" r:id="rId11"/>
    <p:sldId id="408" r:id="rId12"/>
    <p:sldId id="426" r:id="rId13"/>
    <p:sldId id="410" r:id="rId14"/>
    <p:sldId id="427" r:id="rId15"/>
    <p:sldId id="428" r:id="rId16"/>
    <p:sldId id="429" r:id="rId17"/>
    <p:sldId id="430" r:id="rId18"/>
    <p:sldId id="431" r:id="rId19"/>
    <p:sldId id="432" r:id="rId20"/>
    <p:sldId id="435" r:id="rId21"/>
    <p:sldId id="433" r:id="rId22"/>
    <p:sldId id="434" r:id="rId23"/>
    <p:sldId id="436" r:id="rId24"/>
    <p:sldId id="411" r:id="rId25"/>
    <p:sldId id="412" r:id="rId26"/>
    <p:sldId id="413" r:id="rId27"/>
    <p:sldId id="414" r:id="rId28"/>
    <p:sldId id="437" r:id="rId29"/>
    <p:sldId id="438" r:id="rId30"/>
    <p:sldId id="39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63820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8926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-Title-0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1-Title-0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37" r:id="rId3"/>
    <p:sldLayoutId id="2147483722" r:id="rId4"/>
    <p:sldLayoutId id="2147483723" r:id="rId5"/>
    <p:sldLayoutId id="2147483726" r:id="rId6"/>
    <p:sldLayoutId id="214748373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7 การเก็บข้อมูลทางอินเทอร์เน็ต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20" y="2852936"/>
            <a:ext cx="5323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</a:rPr>
              <a:t>7.2 การสร้างแบบสอบถามบนอินเทอร์เน็ต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8564" y="3420289"/>
            <a:ext cx="5557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7.2.2 การสร้างข้อคำถามด้วย </a:t>
            </a:r>
            <a:r>
              <a:rPr lang="en-US" sz="3200" b="1" dirty="0" smtClean="0">
                <a:solidFill>
                  <a:schemeClr val="bg1"/>
                </a:solidFill>
              </a:rPr>
              <a:t>Google Documents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33772" y="3429000"/>
            <a:ext cx="873071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-05.bmp"/>
          <p:cNvPicPr>
            <a:picLocks noChangeAspect="1"/>
          </p:cNvPicPr>
          <p:nvPr/>
        </p:nvPicPr>
        <p:blipFill>
          <a:blip r:embed="rId2" cstate="print"/>
          <a:srcRect l="27950" t="13238" r="27950"/>
          <a:stretch>
            <a:fillRect/>
          </a:stretch>
        </p:blipFill>
        <p:spPr>
          <a:xfrm>
            <a:off x="467543" y="332656"/>
            <a:ext cx="8258153" cy="6264696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83568" y="1916832"/>
            <a:ext cx="187220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555776" y="1052736"/>
            <a:ext cx="2088232" cy="108012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611560" y="2420888"/>
            <a:ext cx="187220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/>
          <p:cNvSpPr txBox="1"/>
          <p:nvPr/>
        </p:nvSpPr>
        <p:spPr>
          <a:xfrm>
            <a:off x="4788024" y="620688"/>
            <a:ext cx="2797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พิมพ์ชื่อโครงการวิจัย</a:t>
            </a:r>
            <a:endParaRPr lang="th-TH" sz="36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483768" y="1556792"/>
            <a:ext cx="2088232" cy="108012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90019" y="1220559"/>
            <a:ext cx="2778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พิมพ์รายละเอียดของ</a:t>
            </a:r>
          </a:p>
          <a:p>
            <a:r>
              <a:rPr lang="th-TH" sz="3600" b="1" dirty="0" smtClean="0"/>
              <a:t>โครงการวิจัย</a:t>
            </a:r>
            <a:endParaRPr lang="th-TH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7-06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221088"/>
            <a:ext cx="6647873" cy="2232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Text </a:t>
            </a:r>
            <a:r>
              <a:rPr lang="th-TH" sz="2800" b="1" dirty="0" smtClean="0">
                <a:solidFill>
                  <a:srgbClr val="C00000"/>
                </a:solidFill>
              </a:rPr>
              <a:t>(ข้อคำถามแบบให้ตอบเป็นข้อความสั้น) 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  <p:pic>
        <p:nvPicPr>
          <p:cNvPr id="6" name="Picture 5" descr="7-06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444" y="772730"/>
            <a:ext cx="8711952" cy="3088318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4067944" y="3717032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Paragraph text (</a:t>
            </a:r>
            <a:r>
              <a:rPr lang="th-TH" sz="2800" b="1" dirty="0" smtClean="0">
                <a:solidFill>
                  <a:srgbClr val="C00000"/>
                </a:solidFill>
              </a:rPr>
              <a:t>ข้อคำถามแบบให้ตอบเป็นประโยค) 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3" name="Picture 2" descr="7-07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7800001" cy="3952381"/>
          </a:xfrm>
          <a:prstGeom prst="rect">
            <a:avLst/>
          </a:prstGeom>
        </p:spPr>
      </p:pic>
      <p:pic>
        <p:nvPicPr>
          <p:cNvPr id="4" name="Picture 3" descr="7-07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869160"/>
            <a:ext cx="7780953" cy="1619048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3923928" y="3933056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Multiple choice (</a:t>
            </a:r>
            <a:r>
              <a:rPr lang="th-TH" sz="2800" b="1" dirty="0" smtClean="0">
                <a:solidFill>
                  <a:srgbClr val="C00000"/>
                </a:solidFill>
              </a:rPr>
              <a:t>ข้อคำถามแบบให้ตอบจากหลายทางเลือก)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7" name="Picture 6" descr="7-08-1.bmp"/>
          <p:cNvPicPr>
            <a:picLocks noChangeAspect="1"/>
          </p:cNvPicPr>
          <p:nvPr/>
        </p:nvPicPr>
        <p:blipFill>
          <a:blip r:embed="rId2" cstate="print"/>
          <a:srcRect b="10072"/>
          <a:stretch>
            <a:fillRect/>
          </a:stretch>
        </p:blipFill>
        <p:spPr>
          <a:xfrm>
            <a:off x="1187624" y="692696"/>
            <a:ext cx="6431849" cy="3672408"/>
          </a:xfrm>
          <a:prstGeom prst="rect">
            <a:avLst/>
          </a:prstGeom>
        </p:spPr>
      </p:pic>
      <p:pic>
        <p:nvPicPr>
          <p:cNvPr id="8" name="Picture 7" descr="7-08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514006"/>
            <a:ext cx="7079921" cy="2083346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3923928" y="4077072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7-09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869160"/>
            <a:ext cx="6264696" cy="1649900"/>
          </a:xfrm>
          <a:prstGeom prst="rect">
            <a:avLst/>
          </a:prstGeom>
        </p:spPr>
      </p:pic>
      <p:pic>
        <p:nvPicPr>
          <p:cNvPr id="6" name="Picture 5" descr="7-09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836712"/>
            <a:ext cx="7795937" cy="38307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Checkboxes </a:t>
            </a:r>
            <a:r>
              <a:rPr lang="th-TH" sz="2800" b="1" dirty="0" smtClean="0">
                <a:solidFill>
                  <a:srgbClr val="C00000"/>
                </a:solidFill>
              </a:rPr>
              <a:t>(ข้อคำถามแบบให้เลือกตอบได้หลายคำตอบ) 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923928" y="4509120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Choose from a list </a:t>
            </a:r>
            <a:r>
              <a:rPr lang="th-TH" sz="2800" b="1" dirty="0" smtClean="0">
                <a:solidFill>
                  <a:srgbClr val="C00000"/>
                </a:solidFill>
              </a:rPr>
              <a:t>(ข้อคำถามแบบให้เลือกตอบจากรายการ) 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3" name="Picture 2" descr="7-10-1.bmp"/>
          <p:cNvPicPr>
            <a:picLocks noChangeAspect="1"/>
          </p:cNvPicPr>
          <p:nvPr/>
        </p:nvPicPr>
        <p:blipFill>
          <a:blip r:embed="rId2" cstate="print"/>
          <a:srcRect b="11314"/>
          <a:stretch>
            <a:fillRect/>
          </a:stretch>
        </p:blipFill>
        <p:spPr>
          <a:xfrm>
            <a:off x="683568" y="692696"/>
            <a:ext cx="7780953" cy="4248472"/>
          </a:xfrm>
          <a:prstGeom prst="rect">
            <a:avLst/>
          </a:prstGeom>
        </p:spPr>
      </p:pic>
      <p:pic>
        <p:nvPicPr>
          <p:cNvPr id="4" name="Picture 3" descr="7-10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365104"/>
            <a:ext cx="3456384" cy="2016224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16200000">
            <a:off x="3527884" y="4617132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Scale </a:t>
            </a:r>
            <a:r>
              <a:rPr lang="th-TH" sz="2800" b="1" dirty="0" smtClean="0">
                <a:solidFill>
                  <a:srgbClr val="C00000"/>
                </a:solidFill>
              </a:rPr>
              <a:t>(ข้อคำถามแบบคำตอบมีคะแนนกำกับ) 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3" name="Picture 2" descr="7-11-1.bmp"/>
          <p:cNvPicPr>
            <a:picLocks noChangeAspect="1"/>
          </p:cNvPicPr>
          <p:nvPr/>
        </p:nvPicPr>
        <p:blipFill>
          <a:blip r:embed="rId2" cstate="print"/>
          <a:srcRect b="13514"/>
          <a:stretch>
            <a:fillRect/>
          </a:stretch>
        </p:blipFill>
        <p:spPr>
          <a:xfrm>
            <a:off x="323528" y="692696"/>
            <a:ext cx="8388424" cy="3528392"/>
          </a:xfrm>
          <a:prstGeom prst="rect">
            <a:avLst/>
          </a:prstGeom>
        </p:spPr>
      </p:pic>
      <p:pic>
        <p:nvPicPr>
          <p:cNvPr id="4" name="Picture 3" descr="7-11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437112"/>
            <a:ext cx="8496944" cy="1972949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3851920" y="4005064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Grid (</a:t>
            </a:r>
            <a:r>
              <a:rPr lang="th-TH" sz="2800" b="1" dirty="0" smtClean="0">
                <a:solidFill>
                  <a:srgbClr val="C00000"/>
                </a:solidFill>
              </a:rPr>
              <a:t>ข้อคำถามแบบคำตอบเป็นตาราง) 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3" name="Picture 2" descr="7-12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6403485" cy="5760640"/>
          </a:xfrm>
          <a:prstGeom prst="rect">
            <a:avLst/>
          </a:prstGeom>
        </p:spPr>
      </p:pic>
      <p:pic>
        <p:nvPicPr>
          <p:cNvPr id="4" name="Picture 3" descr="7-12-2.bmp"/>
          <p:cNvPicPr>
            <a:picLocks noChangeAspect="1"/>
          </p:cNvPicPr>
          <p:nvPr/>
        </p:nvPicPr>
        <p:blipFill>
          <a:blip r:embed="rId3" cstate="print"/>
          <a:srcRect r="10052"/>
          <a:stretch>
            <a:fillRect/>
          </a:stretch>
        </p:blipFill>
        <p:spPr>
          <a:xfrm>
            <a:off x="3419872" y="4489920"/>
            <a:ext cx="5472608" cy="2107432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 rot="16200000">
            <a:off x="2375756" y="5049180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การสร้างคำถามแบบ </a:t>
            </a:r>
            <a:r>
              <a:rPr lang="en-US" sz="2800" b="1" dirty="0" smtClean="0">
                <a:solidFill>
                  <a:srgbClr val="C00000"/>
                </a:solidFill>
              </a:rPr>
              <a:t>Date </a:t>
            </a:r>
            <a:r>
              <a:rPr lang="th-TH" sz="2800" b="1" dirty="0" smtClean="0">
                <a:solidFill>
                  <a:srgbClr val="C00000"/>
                </a:solidFill>
              </a:rPr>
              <a:t>และ </a:t>
            </a:r>
            <a:r>
              <a:rPr lang="en-US" sz="2800" b="1" dirty="0" smtClean="0">
                <a:solidFill>
                  <a:srgbClr val="C00000"/>
                </a:solidFill>
              </a:rPr>
              <a:t>Time</a:t>
            </a:r>
          </a:p>
        </p:txBody>
      </p:sp>
      <p:pic>
        <p:nvPicPr>
          <p:cNvPr id="3" name="Picture 2" descr="7-13-1.bmp"/>
          <p:cNvPicPr>
            <a:picLocks noChangeAspect="1"/>
          </p:cNvPicPr>
          <p:nvPr/>
        </p:nvPicPr>
        <p:blipFill>
          <a:blip r:embed="rId2" cstate="print"/>
          <a:srcRect b="20028"/>
          <a:stretch>
            <a:fillRect/>
          </a:stretch>
        </p:blipFill>
        <p:spPr>
          <a:xfrm>
            <a:off x="467544" y="764704"/>
            <a:ext cx="7416824" cy="2769121"/>
          </a:xfrm>
          <a:prstGeom prst="rect">
            <a:avLst/>
          </a:prstGeom>
        </p:spPr>
      </p:pic>
      <p:pic>
        <p:nvPicPr>
          <p:cNvPr id="4" name="Picture 3" descr="7-13-2.bmp"/>
          <p:cNvPicPr>
            <a:picLocks noChangeAspect="1"/>
          </p:cNvPicPr>
          <p:nvPr/>
        </p:nvPicPr>
        <p:blipFill>
          <a:blip r:embed="rId3" cstate="print"/>
          <a:srcRect b="23327"/>
          <a:stretch>
            <a:fillRect/>
          </a:stretch>
        </p:blipFill>
        <p:spPr>
          <a:xfrm>
            <a:off x="1115616" y="3717032"/>
            <a:ext cx="7790477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20" y="2852936"/>
            <a:ext cx="3615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</a:rPr>
              <a:t>7.1 การวิจัยบนอินเทอร์เน็ต 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8652" y="3420289"/>
            <a:ext cx="5937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7.1.1 เว็บไซต์ที่ให้บริการด้านการวิจัยบนอินเทอร์เน็ต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3772" y="3429000"/>
            <a:ext cx="873071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20" y="2852936"/>
            <a:ext cx="5323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</a:rPr>
              <a:t>7.2 การสร้างแบบสอบถามบนอินเทอร์เน็ต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6867" y="3420289"/>
            <a:ext cx="4969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7.2.3 การแสดงผลและเผยแพร่แบบสอบถาม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3772" y="3429000"/>
            <a:ext cx="873071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การกำหนดรูปแบบแบบสอบถาม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3" name="Picture 2" descr="7-14-1.bmp"/>
          <p:cNvPicPr>
            <a:picLocks noChangeAspect="1"/>
          </p:cNvPicPr>
          <p:nvPr/>
        </p:nvPicPr>
        <p:blipFill>
          <a:blip r:embed="rId2" cstate="print"/>
          <a:srcRect r="44488" b="87799"/>
          <a:stretch>
            <a:fillRect/>
          </a:stretch>
        </p:blipFill>
        <p:spPr>
          <a:xfrm>
            <a:off x="611560" y="908720"/>
            <a:ext cx="8154511" cy="100811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411760" y="1412776"/>
            <a:ext cx="129614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5724128" y="332656"/>
            <a:ext cx="1848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Change theme</a:t>
            </a:r>
            <a:endParaRPr lang="th-TH" sz="32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275856" y="692696"/>
            <a:ext cx="2376264" cy="72008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7-14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492896"/>
            <a:ext cx="6804248" cy="382739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868144" y="2276872"/>
            <a:ext cx="1800200" cy="43204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7295417" y="2060848"/>
            <a:ext cx="15616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เลือกรูปแบบ</a:t>
            </a:r>
            <a:endParaRPr lang="th-TH" sz="3200" b="1" dirty="0"/>
          </a:p>
        </p:txBody>
      </p:sp>
      <p:sp>
        <p:nvSpPr>
          <p:cNvPr id="12" name="Down Arrow 11"/>
          <p:cNvSpPr/>
          <p:nvPr/>
        </p:nvSpPr>
        <p:spPr>
          <a:xfrm>
            <a:off x="3635896" y="2060848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7-1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184" y="2204864"/>
            <a:ext cx="5567952" cy="4463200"/>
          </a:xfrm>
          <a:prstGeom prst="rect">
            <a:avLst/>
          </a:prstGeom>
        </p:spPr>
      </p:pic>
      <p:pic>
        <p:nvPicPr>
          <p:cNvPr id="4" name="Picture 3" descr="7-14-1.bmp"/>
          <p:cNvPicPr>
            <a:picLocks noChangeAspect="1"/>
          </p:cNvPicPr>
          <p:nvPr/>
        </p:nvPicPr>
        <p:blipFill>
          <a:blip r:embed="rId3" cstate="print"/>
          <a:srcRect r="44488" b="87799"/>
          <a:stretch>
            <a:fillRect/>
          </a:stretch>
        </p:blipFill>
        <p:spPr>
          <a:xfrm>
            <a:off x="323528" y="908720"/>
            <a:ext cx="8154511" cy="10081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>
                <a:solidFill>
                  <a:srgbClr val="C00000"/>
                </a:solidFill>
              </a:rPr>
              <a:t>การเผยแพร่แบบสอบถาม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334397"/>
            <a:ext cx="236475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/>
              <a:t>File &gt; Send form</a:t>
            </a:r>
            <a:endParaRPr lang="th-TH" sz="3600" b="1" dirty="0"/>
          </a:p>
        </p:txBody>
      </p:sp>
      <p:sp>
        <p:nvSpPr>
          <p:cNvPr id="5" name="Oval 4"/>
          <p:cNvSpPr/>
          <p:nvPr/>
        </p:nvSpPr>
        <p:spPr>
          <a:xfrm>
            <a:off x="683568" y="1052736"/>
            <a:ext cx="648072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331640" y="764704"/>
            <a:ext cx="2880320" cy="43204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own Arrow 7"/>
          <p:cNvSpPr/>
          <p:nvPr/>
        </p:nvSpPr>
        <p:spPr>
          <a:xfrm>
            <a:off x="2555776" y="1844824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/>
          <p:cNvSpPr txBox="1"/>
          <p:nvPr/>
        </p:nvSpPr>
        <p:spPr>
          <a:xfrm>
            <a:off x="5436096" y="2337842"/>
            <a:ext cx="33123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b="1" dirty="0" smtClean="0"/>
              <a:t>รูปแบบการเผยแพร่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th-TH" sz="2800" dirty="0" smtClean="0"/>
              <a:t>1. การนำรหัสคำสั่งไปวางไว้บนเว็บไซต์ต่าง ๆ หรือบนเครือข่ายสังคมต่าง ๆ เช่น </a:t>
            </a:r>
            <a:r>
              <a:rPr lang="en-US" sz="2800" dirty="0" err="1" smtClean="0"/>
              <a:t>Facebook</a:t>
            </a:r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r>
              <a:rPr lang="th-TH" sz="2800" dirty="0" smtClean="0"/>
              <a:t>2. การส่งแบบสอบถามทาง </a:t>
            </a:r>
            <a:r>
              <a:rPr lang="en-US" sz="2800" dirty="0" smtClean="0"/>
              <a:t>email</a:t>
            </a:r>
          </a:p>
          <a:p>
            <a:pPr lv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3. </a:t>
            </a:r>
            <a:r>
              <a:rPr lang="th-TH" sz="2800" dirty="0" smtClean="0"/>
              <a:t>การเผยแพร่ให้กับผู้ร่วมทำวิจัยท่านอื่น </a:t>
            </a:r>
            <a:r>
              <a:rPr lang="en-US" sz="2800" dirty="0" smtClean="0"/>
              <a:t>(Collaborators)</a:t>
            </a:r>
          </a:p>
        </p:txBody>
      </p:sp>
      <p:sp>
        <p:nvSpPr>
          <p:cNvPr id="11" name="Oval 10"/>
          <p:cNvSpPr/>
          <p:nvPr/>
        </p:nvSpPr>
        <p:spPr>
          <a:xfrm>
            <a:off x="251520" y="2924944"/>
            <a:ext cx="3456384" cy="151216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2" name="Straight Arrow Connector 11"/>
          <p:cNvCxnSpPr>
            <a:stCxn id="11" idx="6"/>
          </p:cNvCxnSpPr>
          <p:nvPr/>
        </p:nvCxnSpPr>
        <p:spPr>
          <a:xfrm flipV="1">
            <a:off x="3707904" y="3068960"/>
            <a:ext cx="1656184" cy="61206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67544" y="4581128"/>
            <a:ext cx="3456384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23928" y="4725144"/>
            <a:ext cx="1512168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395536" y="5445224"/>
            <a:ext cx="4464496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4860032" y="5589240"/>
            <a:ext cx="576064" cy="14401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20" y="2852936"/>
            <a:ext cx="4948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</a:rPr>
              <a:t>7.3 การวิเคราะห์ข้อมูลบนอินเทอร์เน็ต 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3772" y="3429000"/>
            <a:ext cx="873071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692696"/>
            <a:ext cx="323037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Responses &gt; Summary of response </a:t>
            </a:r>
            <a:endParaRPr lang="th-TH" sz="2400" b="1" dirty="0"/>
          </a:p>
        </p:txBody>
      </p:sp>
      <p:pic>
        <p:nvPicPr>
          <p:cNvPr id="3" name="Picture 2" descr="7-14-1.bmp"/>
          <p:cNvPicPr>
            <a:picLocks noChangeAspect="1"/>
          </p:cNvPicPr>
          <p:nvPr/>
        </p:nvPicPr>
        <p:blipFill>
          <a:blip r:embed="rId2" cstate="print"/>
          <a:srcRect r="44488" b="87799"/>
          <a:stretch>
            <a:fillRect/>
          </a:stretch>
        </p:blipFill>
        <p:spPr>
          <a:xfrm>
            <a:off x="539552" y="1124744"/>
            <a:ext cx="8154511" cy="100811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411760" y="1196752"/>
            <a:ext cx="129614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563888" y="908720"/>
            <a:ext cx="1008112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7.3.1 การแสดงผลข้อมูลจากแบบสอบถาม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8" name="Picture 7" descr="7-1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2276872"/>
            <a:ext cx="3888432" cy="4292749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19266215">
            <a:off x="2775536" y="1990682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7.3.2 การนำข้อมูลไปใช้ในโปรแกรม </a:t>
            </a:r>
            <a:r>
              <a:rPr lang="en-US" sz="2800" b="1" dirty="0" smtClean="0">
                <a:solidFill>
                  <a:srgbClr val="C00000"/>
                </a:solidFill>
              </a:rPr>
              <a:t>SPSS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4008" y="692696"/>
            <a:ext cx="267092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Responses &gt; View responses </a:t>
            </a:r>
            <a:endParaRPr lang="th-TH" sz="2400" b="1" dirty="0"/>
          </a:p>
        </p:txBody>
      </p:sp>
      <p:pic>
        <p:nvPicPr>
          <p:cNvPr id="5" name="Picture 4" descr="7-14-1.bmp"/>
          <p:cNvPicPr>
            <a:picLocks noChangeAspect="1"/>
          </p:cNvPicPr>
          <p:nvPr/>
        </p:nvPicPr>
        <p:blipFill>
          <a:blip r:embed="rId2" cstate="print"/>
          <a:srcRect r="44488" b="87799"/>
          <a:stretch>
            <a:fillRect/>
          </a:stretch>
        </p:blipFill>
        <p:spPr>
          <a:xfrm>
            <a:off x="539552" y="1124744"/>
            <a:ext cx="8154511" cy="100811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411760" y="1196752"/>
            <a:ext cx="129614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563888" y="908720"/>
            <a:ext cx="1008112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7-1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564904"/>
            <a:ext cx="7380312" cy="3781951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3707904" y="2204864"/>
            <a:ext cx="115212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Oval 10"/>
          <p:cNvSpPr/>
          <p:nvPr/>
        </p:nvSpPr>
        <p:spPr>
          <a:xfrm>
            <a:off x="1547664" y="3717032"/>
            <a:ext cx="129614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7.3.2 การนำข้อมูลไปใช้ในโปรแกรม </a:t>
            </a:r>
            <a:r>
              <a:rPr lang="en-US" sz="2800" b="1" dirty="0" smtClean="0">
                <a:solidFill>
                  <a:srgbClr val="C00000"/>
                </a:solidFill>
              </a:rPr>
              <a:t>SPSS</a:t>
            </a:r>
          </a:p>
        </p:txBody>
      </p:sp>
      <p:pic>
        <p:nvPicPr>
          <p:cNvPr id="3" name="Picture 2" descr="7-1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16832"/>
            <a:ext cx="8601534" cy="2376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1340768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นำข้อมูลไปวางในโปรแกรม </a:t>
            </a:r>
            <a:r>
              <a:rPr lang="en-US" sz="2800" b="1" dirty="0" smtClean="0"/>
              <a:t>SPSS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7.3.3 ข้อจำกัดของการใช้แบบสอบถามที่สร้างโดย </a:t>
            </a:r>
            <a:r>
              <a:rPr lang="en-US" sz="2800" b="1" dirty="0" smtClean="0">
                <a:solidFill>
                  <a:srgbClr val="C00000"/>
                </a:solidFill>
              </a:rPr>
              <a:t>Google Documents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6064" y="831478"/>
            <a:ext cx="82444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dirty="0" smtClean="0"/>
              <a:t>1. </a:t>
            </a:r>
            <a:r>
              <a:rPr lang="en-US" sz="2800" dirty="0" smtClean="0"/>
              <a:t>Google </a:t>
            </a:r>
            <a:r>
              <a:rPr lang="th-TH" sz="2800" dirty="0" smtClean="0"/>
              <a:t>ไม่ได้จัดเจ้าหน้าที่ในการช่วยเหลือ </a:t>
            </a:r>
            <a:endParaRPr lang="en-US" sz="2800" dirty="0" smtClean="0"/>
          </a:p>
          <a:p>
            <a:pPr lvl="0"/>
            <a:r>
              <a:rPr lang="th-TH" sz="2800" dirty="0" smtClean="0"/>
              <a:t>2. รูปแบบการสร้างข้อคำถามมีจำนวนจำกัดเพียง 9 รูปแบบ</a:t>
            </a:r>
            <a:endParaRPr lang="en-US" sz="2800" dirty="0" smtClean="0"/>
          </a:p>
          <a:p>
            <a:pPr lvl="0"/>
            <a:r>
              <a:rPr lang="th-TH" sz="2800" dirty="0" smtClean="0"/>
              <a:t>3. การนำข้อมูลไปใช้กับโปรแกรม </a:t>
            </a:r>
            <a:r>
              <a:rPr lang="en-US" sz="2800" dirty="0" smtClean="0"/>
              <a:t>SPSS </a:t>
            </a:r>
            <a:r>
              <a:rPr lang="th-TH" sz="2800" dirty="0" smtClean="0"/>
              <a:t>ข้อมูลไม่ถูกจัดเก็บในรูปแบบข้อมูลดิบ เช่น ข้อมูลที่ถูกเก็บเป็นเพศชายและเพศหญิง ในขณะที่ในโปรแกรม </a:t>
            </a:r>
            <a:r>
              <a:rPr lang="en-US" sz="2800" dirty="0" smtClean="0"/>
              <a:t>SPSS </a:t>
            </a:r>
            <a:r>
              <a:rPr lang="th-TH" sz="2800" dirty="0" smtClean="0"/>
              <a:t>มีการเก็บข้อมูลในรูปแบบที่เป็นข้อมูลดิบและข้อมูลความหมาย เช่น เพศชาย </a:t>
            </a:r>
            <a:r>
              <a:rPr lang="en-US" sz="2800" dirty="0" smtClean="0"/>
              <a:t>= 1 </a:t>
            </a:r>
            <a:r>
              <a:rPr lang="th-TH" sz="2800" dirty="0" smtClean="0"/>
              <a:t>เพศหญิง </a:t>
            </a:r>
            <a:r>
              <a:rPr lang="en-US" sz="2800" dirty="0" smtClean="0"/>
              <a:t>=</a:t>
            </a:r>
            <a:r>
              <a:rPr lang="th-TH" sz="2800" dirty="0" smtClean="0"/>
              <a:t> 2 จึงทำให้การใช้ข้อมูลร่วมกันระหว่าง </a:t>
            </a:r>
            <a:r>
              <a:rPr lang="en-US" sz="2800" dirty="0" smtClean="0"/>
              <a:t>Google Documents </a:t>
            </a:r>
            <a:r>
              <a:rPr lang="th-TH" sz="2800" dirty="0" smtClean="0"/>
              <a:t>และ </a:t>
            </a:r>
            <a:r>
              <a:rPr lang="en-US" sz="2800" dirty="0" smtClean="0"/>
              <a:t>SPSS </a:t>
            </a:r>
            <a:r>
              <a:rPr lang="th-TH" sz="2800" dirty="0" smtClean="0"/>
              <a:t>มีความไม่สมบูรณ์</a:t>
            </a:r>
            <a:endParaRPr lang="en-US" sz="2800" dirty="0" smtClean="0"/>
          </a:p>
          <a:p>
            <a:pPr lvl="0"/>
            <a:r>
              <a:rPr lang="th-TH" sz="2800" dirty="0" smtClean="0"/>
              <a:t>3. การปรับแต่งรูปแบบของแบบสอบถามที่สร้างโดย </a:t>
            </a:r>
            <a:r>
              <a:rPr lang="en-US" sz="2800" dirty="0" smtClean="0"/>
              <a:t>Google Documents</a:t>
            </a:r>
            <a:r>
              <a:rPr lang="th-TH" sz="2800" dirty="0" smtClean="0"/>
              <a:t> มีข้อจำกัด เช่น ไม่มีความยืดหยุ่นในการใส่ภาพหรือตราสินค้า </a:t>
            </a:r>
            <a:r>
              <a:rPr lang="en-US" sz="2800" dirty="0" smtClean="0"/>
              <a:t>(Logo) </a:t>
            </a:r>
          </a:p>
          <a:p>
            <a:pPr lvl="0"/>
            <a:r>
              <a:rPr lang="th-TH" sz="2800" dirty="0" smtClean="0"/>
              <a:t>4. ความน่าเชื่อถือของแบบสอบถามที่ออกแบบโดย </a:t>
            </a:r>
            <a:r>
              <a:rPr lang="en-US" sz="2800" dirty="0" smtClean="0"/>
              <a:t>Google Documents </a:t>
            </a:r>
            <a:r>
              <a:rPr lang="th-TH" sz="2800" dirty="0" smtClean="0"/>
              <a:t>มีน้อยกว่าแบบสอบถามที่ถูกสร้างโดยเว็บไซต์ที่มีค่าใช้จ่าย</a:t>
            </a:r>
            <a:endParaRPr lang="en-US" sz="2800" dirty="0" smtClean="0"/>
          </a:p>
          <a:p>
            <a:pPr lvl="0"/>
            <a:r>
              <a:rPr lang="th-TH" sz="2800" dirty="0" smtClean="0"/>
              <a:t>5. สถิติที่ใช้ในการวิเคราะห์ข้อมูลโดย </a:t>
            </a:r>
            <a:r>
              <a:rPr lang="en-US" sz="2800" dirty="0" smtClean="0"/>
              <a:t>Google Documents </a:t>
            </a:r>
            <a:r>
              <a:rPr lang="th-TH" sz="2800" dirty="0" smtClean="0"/>
              <a:t>เป็นเพียงสถิติเบื้องต้น และขาดความยืดหยุ่นในการปรับแต่ง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7.3.4 เว็บไซต์สำรวจความคิดเห็นแบบมีค่าตอบแทน (</a:t>
            </a:r>
            <a:r>
              <a:rPr lang="en-US" sz="2800" b="1" dirty="0" smtClean="0">
                <a:solidFill>
                  <a:srgbClr val="C00000"/>
                </a:solidFill>
              </a:rPr>
              <a:t>Paid survey website)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3688" y="1977802"/>
            <a:ext cx="46805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ipoll.com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panelplace.com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pineconeresearch.com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i-say.com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mysurvey.in.th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globaltestmarket.com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th.toluna.com</a:t>
            </a:r>
            <a:endParaRPr lang="th-TH" sz="2800" dirty="0" smtClean="0"/>
          </a:p>
          <a:p>
            <a:pPr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th.ipanelonline.com </a:t>
            </a:r>
            <a:endParaRPr lang="th-TH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746701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คือ เว็บไซต์ที่รับสมัครผู้บริโภคมาเป็นสมาชิกเพื่อทำหน้าที่ตอบแบบสอบถาม โดยให้ผลตอบแทนสมาชิกในรูปแบบต่าง ๆ เช่น เงิน สิ่งของ ฯลฯ  ตัวอย่างเว็บไซต์ มีดังนี้</a:t>
            </a:r>
            <a:endParaRPr lang="th-TH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7.3.4 เว็บไซต์สำรวจความคิดเห็นแบบมีค่าตอบแทน (</a:t>
            </a:r>
            <a:r>
              <a:rPr lang="en-US" sz="2800" b="1" dirty="0" smtClean="0">
                <a:solidFill>
                  <a:srgbClr val="C00000"/>
                </a:solidFill>
              </a:rPr>
              <a:t>Paid survey website)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1484784"/>
            <a:ext cx="84969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dirty="0" smtClean="0"/>
              <a:t>1. เว็บไซต์สำรวจความคิดเห็นแบบมีค่าตอบแทนประกาศรับสมาชิก</a:t>
            </a:r>
          </a:p>
          <a:p>
            <a:pPr lvl="0"/>
            <a:r>
              <a:rPr lang="th-TH" sz="2800" dirty="0" smtClean="0"/>
              <a:t>2. ผู้สนใจดำเนินการสมัครสมาชิกบนเว็บไซต์สำรวจความคิดเห็นแบบมีค่าตอบแทน </a:t>
            </a:r>
            <a:br>
              <a:rPr lang="th-TH" sz="2800" dirty="0" smtClean="0"/>
            </a:br>
            <a:r>
              <a:rPr lang="th-TH" sz="2800" dirty="0" smtClean="0"/>
              <a:t>    โดยเว็บไซต์จะจัดเก็บข้อมูลส่วนบุคคลของสมาชิก</a:t>
            </a:r>
            <a:endParaRPr lang="en-US" sz="2800" dirty="0" smtClean="0"/>
          </a:p>
          <a:p>
            <a:pPr lvl="0"/>
            <a:r>
              <a:rPr lang="th-TH" sz="2800" dirty="0" smtClean="0"/>
              <a:t>3. บริษัทที่ต้องการสำรวจความคิดเห็นของผู้บริโภค ว่าจ้างเว็บไซต์สำรวจความคิดเห็น</a:t>
            </a:r>
            <a:br>
              <a:rPr lang="th-TH" sz="2800" dirty="0" smtClean="0"/>
            </a:br>
            <a:r>
              <a:rPr lang="th-TH" sz="2800" dirty="0" smtClean="0"/>
              <a:t>     แบบมีค่าตอบแทนให้ดำเนินการเก็บข้อมูลจากสมาชิกของเว็บไซต์</a:t>
            </a:r>
            <a:br>
              <a:rPr lang="th-TH" sz="2800" dirty="0" smtClean="0"/>
            </a:br>
            <a:r>
              <a:rPr lang="th-TH" sz="2800" dirty="0" smtClean="0"/>
              <a:t>4. สมาชิกของเว็บไซต์ที่มีคุณสมบัติเหมาะสมกับการสำรวจดำเนินการตอบแบบสอบถาม </a:t>
            </a:r>
            <a:br>
              <a:rPr lang="th-TH" sz="2800" dirty="0" smtClean="0"/>
            </a:br>
            <a:r>
              <a:rPr lang="th-TH" sz="2800" dirty="0" smtClean="0"/>
              <a:t>    และได้รับคะแนนสะสมเมื่อตอบแบบสอบถามเสร็จ (คะแนนสะสมสามารถนำไปแลก</a:t>
            </a:r>
            <a:br>
              <a:rPr lang="th-TH" sz="2800" dirty="0" smtClean="0"/>
            </a:br>
            <a:r>
              <a:rPr lang="th-TH" sz="2800" dirty="0" smtClean="0"/>
              <a:t>    เป็นเงินหรือผลตอบแทนในรูปแบบอื่น ๆ ที่เว็บไซต์กำหนด)</a:t>
            </a:r>
            <a:endParaRPr lang="en-US" sz="2800" dirty="0" smtClean="0"/>
          </a:p>
          <a:p>
            <a:pPr lvl="0"/>
            <a:r>
              <a:rPr lang="th-TH" sz="2800" dirty="0" smtClean="0"/>
              <a:t>5. เว็บไซต์สำรวจความคิดเห็นแบบมีค่าตอบแทนส่งข้อมูลการสำรวจและคิดค่าใช้จ่ายกับ</a:t>
            </a:r>
            <a:br>
              <a:rPr lang="th-TH" sz="2800" dirty="0" smtClean="0"/>
            </a:br>
            <a:r>
              <a:rPr lang="th-TH" sz="2800" dirty="0" smtClean="0"/>
              <a:t>     ผู้ว่าจ้าง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746701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ขั้นตอนการทำงานเว็บไซต์สำรวจความคิดเห็นแบบมีค่าตอบแทน ดังนี้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9375" y="169476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Google Documents </a:t>
            </a:r>
            <a:r>
              <a:rPr lang="th-TH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Docs.google.com)</a:t>
            </a:r>
          </a:p>
        </p:txBody>
      </p:sp>
      <p:pic>
        <p:nvPicPr>
          <p:cNvPr id="9" name="Picture 8" descr="7-0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052736"/>
            <a:ext cx="3671798" cy="42587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3528" y="2204864"/>
            <a:ext cx="1614545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Docs.google.com</a:t>
            </a:r>
            <a:endParaRPr lang="th-TH" sz="2400" dirty="0"/>
          </a:p>
        </p:txBody>
      </p:sp>
      <p:sp>
        <p:nvSpPr>
          <p:cNvPr id="11" name="Right Arrow 10"/>
          <p:cNvSpPr/>
          <p:nvPr/>
        </p:nvSpPr>
        <p:spPr>
          <a:xfrm>
            <a:off x="2051720" y="2132856"/>
            <a:ext cx="504056" cy="604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Oval 11"/>
          <p:cNvSpPr/>
          <p:nvPr/>
        </p:nvSpPr>
        <p:spPr>
          <a:xfrm>
            <a:off x="3995936" y="4941168"/>
            <a:ext cx="1368152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Oval 12"/>
          <p:cNvSpPr/>
          <p:nvPr/>
        </p:nvSpPr>
        <p:spPr>
          <a:xfrm>
            <a:off x="3203848" y="3356992"/>
            <a:ext cx="2880320" cy="14401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6461880" y="2420888"/>
            <a:ext cx="2502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มี </a:t>
            </a:r>
            <a:r>
              <a:rPr lang="en-US" sz="2400" b="1" dirty="0" smtClean="0"/>
              <a:t>Email </a:t>
            </a:r>
            <a:r>
              <a:rPr lang="th-TH" sz="2400" b="1" dirty="0" smtClean="0"/>
              <a:t>ของ </a:t>
            </a:r>
            <a:r>
              <a:rPr lang="en-US" sz="2400" b="1" dirty="0" smtClean="0"/>
              <a:t>Gmail </a:t>
            </a:r>
            <a:r>
              <a:rPr lang="th-TH" sz="2400" b="1" dirty="0" smtClean="0"/>
              <a:t>อยู่แล้ว</a:t>
            </a:r>
          </a:p>
          <a:p>
            <a:r>
              <a:rPr lang="th-TH" sz="2400" b="1" dirty="0" smtClean="0"/>
              <a:t>ลงชื่อเพื่อใช้งาน</a:t>
            </a:r>
            <a:endParaRPr lang="th-TH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71393" y="4470211"/>
            <a:ext cx="2105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ไม่มี </a:t>
            </a:r>
            <a:r>
              <a:rPr lang="en-US" sz="2400" b="1" dirty="0" smtClean="0"/>
              <a:t>Email </a:t>
            </a:r>
            <a:r>
              <a:rPr lang="th-TH" sz="2400" b="1" dirty="0" smtClean="0"/>
              <a:t>ของ </a:t>
            </a:r>
            <a:r>
              <a:rPr lang="en-US" sz="2400" b="1" dirty="0" smtClean="0"/>
              <a:t>Gmail</a:t>
            </a:r>
          </a:p>
          <a:p>
            <a:r>
              <a:rPr lang="th-TH" sz="2400" b="1" dirty="0" smtClean="0"/>
              <a:t>สมัครเข้าใช้งาน</a:t>
            </a:r>
            <a:endParaRPr lang="th-TH" sz="24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364088" y="2852936"/>
            <a:ext cx="1008112" cy="576064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364088" y="4869160"/>
            <a:ext cx="1152128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7 การเก็บข้อมูลทางอินเทอร์เน็ต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7-0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7956376" cy="4936108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5652120" y="1412776"/>
            <a:ext cx="3096344" cy="32403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159375" y="169476"/>
            <a:ext cx="1733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Surveycan.com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83768" y="188640"/>
            <a:ext cx="3453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(ภาพประกอบในหนังสือหน้า 135)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7-0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8316416" cy="3375887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4499992" y="2564904"/>
            <a:ext cx="1728192" cy="9361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TextBox 12"/>
          <p:cNvSpPr txBox="1"/>
          <p:nvPr/>
        </p:nvSpPr>
        <p:spPr>
          <a:xfrm>
            <a:off x="159375" y="169476"/>
            <a:ext cx="2180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Surveymonkey.com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3768" y="188640"/>
            <a:ext cx="3453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(ภาพประกอบในหนังสือหน้า 135)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99792" y="836712"/>
            <a:ext cx="278634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Esurveyspro.com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Polldaddy.com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Freeonlinesurveys.com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Kwiksurveys.com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Surveyplanet.com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Sogosurvey.com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Easypolls.net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Questionform.com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Zoomerang.com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9375" y="169476"/>
            <a:ext cx="1443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เว็บไซต์อื่น ๆ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820" y="2852936"/>
            <a:ext cx="5323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chemeClr val="bg1"/>
                </a:solidFill>
              </a:rPr>
              <a:t>7.2 การสร้างแบบสอบถามบนอินเทอร์เน็ต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8861" y="3420289"/>
            <a:ext cx="6035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3200" b="1" dirty="0">
                <a:solidFill>
                  <a:schemeClr val="bg1"/>
                </a:solidFill>
              </a:rPr>
              <a:t>7.2.1 การสร้างแบบสอบถามด้วย </a:t>
            </a:r>
            <a:r>
              <a:rPr lang="en-US" sz="3200" b="1" dirty="0">
                <a:solidFill>
                  <a:schemeClr val="bg1"/>
                </a:solidFill>
              </a:rPr>
              <a:t>Google Documents</a:t>
            </a:r>
            <a:r>
              <a:rPr lang="th-TH" sz="3200" b="1" dirty="0">
                <a:solidFill>
                  <a:schemeClr val="bg1"/>
                </a:solidFill>
              </a:rPr>
              <a:t> </a:t>
            </a:r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3772" y="3429000"/>
            <a:ext cx="873071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8547" y="323945"/>
            <a:ext cx="5323893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b="1" dirty="0" smtClean="0"/>
              <a:t>Docs &gt;</a:t>
            </a:r>
            <a:r>
              <a:rPr lang="th-TH" sz="3200" b="1" dirty="0" smtClean="0"/>
              <a:t> </a:t>
            </a:r>
            <a:r>
              <a:rPr lang="en-US" sz="3200" b="1" dirty="0" smtClean="0"/>
              <a:t>Drive</a:t>
            </a:r>
            <a:r>
              <a:rPr lang="th-TH" sz="3200" b="1" dirty="0" smtClean="0"/>
              <a:t> </a:t>
            </a:r>
            <a:r>
              <a:rPr lang="en-US" sz="3200" b="1" dirty="0" smtClean="0"/>
              <a:t>&gt; New &gt; More &gt; Google Forms</a:t>
            </a:r>
            <a:endParaRPr lang="th-TH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04664"/>
            <a:ext cx="1614545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Docs.google.com</a:t>
            </a:r>
            <a:endParaRPr lang="th-TH" sz="2400" dirty="0"/>
          </a:p>
        </p:txBody>
      </p:sp>
      <p:sp>
        <p:nvSpPr>
          <p:cNvPr id="4" name="Right Arrow 3"/>
          <p:cNvSpPr/>
          <p:nvPr/>
        </p:nvSpPr>
        <p:spPr>
          <a:xfrm>
            <a:off x="2195736" y="332656"/>
            <a:ext cx="504056" cy="604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 descr="7-04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1788117" cy="3384376"/>
          </a:xfrm>
          <a:prstGeom prst="rect">
            <a:avLst/>
          </a:prstGeom>
        </p:spPr>
      </p:pic>
      <p:pic>
        <p:nvPicPr>
          <p:cNvPr id="6" name="Picture 5" descr="7-04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340768"/>
            <a:ext cx="1350757" cy="3024336"/>
          </a:xfrm>
          <a:prstGeom prst="rect">
            <a:avLst/>
          </a:prstGeom>
        </p:spPr>
      </p:pic>
      <p:pic>
        <p:nvPicPr>
          <p:cNvPr id="7" name="Picture 6" descr="7-04-3.bmp"/>
          <p:cNvPicPr>
            <a:picLocks noChangeAspect="1"/>
          </p:cNvPicPr>
          <p:nvPr/>
        </p:nvPicPr>
        <p:blipFill>
          <a:blip r:embed="rId4" cstate="print"/>
          <a:srcRect r="7990"/>
          <a:stretch>
            <a:fillRect/>
          </a:stretch>
        </p:blipFill>
        <p:spPr>
          <a:xfrm>
            <a:off x="3923928" y="1340768"/>
            <a:ext cx="4968552" cy="4038096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51520" y="4365104"/>
            <a:ext cx="1368152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03648" y="2060848"/>
            <a:ext cx="936104" cy="2376264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923928" y="3573016"/>
            <a:ext cx="1368152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491880" y="2132856"/>
            <a:ext cx="576064" cy="144016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6300192" y="3573016"/>
            <a:ext cx="201622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-05.bmp"/>
          <p:cNvPicPr>
            <a:picLocks noChangeAspect="1"/>
          </p:cNvPicPr>
          <p:nvPr/>
        </p:nvPicPr>
        <p:blipFill>
          <a:blip r:embed="rId2" cstate="print"/>
          <a:srcRect r="27163"/>
          <a:stretch>
            <a:fillRect/>
          </a:stretch>
        </p:blipFill>
        <p:spPr>
          <a:xfrm>
            <a:off x="251520" y="1052736"/>
            <a:ext cx="8569443" cy="45365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5505" y="188640"/>
            <a:ext cx="561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rgbClr val="C00000"/>
                </a:solidFill>
              </a:rPr>
              <a:t>หน้าจอเริ่มต้นสำหรับการสร้างแบบสอบถาม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rgbClr val="C00000"/>
          </a:solidFill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13679</TotalTime>
  <Words>625</Words>
  <Application>Microsoft Office PowerPoint</Application>
  <PresentationFormat>On-screen Show (4:3)</PresentationFormat>
  <Paragraphs>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1693</cp:revision>
  <dcterms:created xsi:type="dcterms:W3CDTF">2011-07-14T07:15:29Z</dcterms:created>
  <dcterms:modified xsi:type="dcterms:W3CDTF">2018-06-06T01:57:27Z</dcterms:modified>
</cp:coreProperties>
</file>